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2" r:id="rId4"/>
    <p:sldId id="266" r:id="rId5"/>
    <p:sldId id="267" r:id="rId6"/>
    <p:sldId id="268" r:id="rId7"/>
    <p:sldId id="270" r:id="rId8"/>
    <p:sldId id="271" r:id="rId9"/>
    <p:sldId id="269" r:id="rId10"/>
    <p:sldId id="264" r:id="rId11"/>
    <p:sldId id="274" r:id="rId12"/>
    <p:sldId id="273" r:id="rId13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79"/>
    <a:srgbClr val="E48C16"/>
    <a:srgbClr val="FFDC6D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0E6D4-A32A-4218-A9F7-A01EABE4ECBE}" v="198" dt="2022-12-01T19:16:05.941"/>
    <p1510:client id="{B792691B-3539-49ED-9BDE-2FA0BF7A841B}" v="265" dt="2022-12-01T18:51:30.929"/>
    <p1510:client id="{CA23751F-F522-47A3-9BB1-89EA73F5C821}" v="2" dt="2022-12-01T17:55:10.876"/>
    <p1510:client id="{EFA1041C-60FE-4102-8BE2-A3B0F60A4F07}" v="10" dt="2022-12-01T13:25:37.727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6623-9A55-6DAC-5C78-01B660A4B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1B320-4F37-AD8B-8C9E-56A13AFEC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F8B93-C4DA-47D5-CDAF-391C8B2B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4D53C-1C09-9862-4D06-193891BF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A7D4E-6397-2455-158A-4FF7C9686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65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8A56-0451-6767-EFD5-DB23BEA9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C18E4-7C08-8FC9-2EBA-3E2213768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69159-F7F2-D733-32D5-C2FF9F50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B699-9326-8747-E2C5-2C4572BD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2ABC8-7B97-655F-64F0-5673A07A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35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9E83C-8F08-F404-3DE7-F8C1668CF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7E80D-7597-AE90-F0E2-60992BA80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D89B-79F9-CFA7-69B1-8061EF8A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D31E-3085-A05B-49D0-46F1EAD10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73C6-2037-EE8A-755E-E574DEBB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230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2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7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17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38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75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44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99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6D79-16B8-0340-09C7-01236636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E7619-9457-BACD-9798-CF699CFA3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0D635-EB07-1DEA-F2E8-5757820B0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444AF-9F84-7564-E93E-CFB10001F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66681-6A53-AAE6-8A46-393AC7D5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42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30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8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61D70-3F0B-28E9-2170-FFB11EF0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ABDAB-920E-8E94-B0BF-264328C15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5636B-3F2F-7C33-C9E9-5F412197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11A1-1919-9DCB-36F8-F4F1820E5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6FB2D-B120-A5F4-087A-85492E6B4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52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CEDED-9964-E5D2-D803-6836CDD7B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0F53-5C6A-D909-4E1C-1AFFF323B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F0F0F-89CF-713B-A728-8A854D5BF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9D0441-92B2-03B4-9547-3AABBE16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4D201-CF7A-2F25-3241-88CD861A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4C5C1-9A35-AFD7-FEC4-728AAD8BF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5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2F9C-CDA2-CBEA-9D66-D69E2D2A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ECAC7-C083-B413-1DF9-A50FA87D6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F7D6A-56A1-822A-326A-E4126DFD3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2EE356-6261-2E54-0C55-141D07B03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9F80B-9F4C-B8CD-6B12-1C7A66175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017923-475F-215D-2186-317B4A0DC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7AF9B-CB65-1A80-33F7-96764ECC4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B9E84-8B73-36C0-E375-74794B52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77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33A-DB42-1A92-ECB0-DBA3F138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E7F16-CCE9-3BE2-D8AD-82E6737D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3FD0A-AE68-07F7-8F3E-EC94A9E76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F551-3E08-D4FE-705E-BE85DE43B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8281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EE0736-6B9D-78C4-5321-13BDB9934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7FAF3-8C8C-47BC-EFF9-94D4A967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4C847-7258-06C1-980E-70A8DEC7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5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ABA9A-9145-3F01-110F-1ABD0DC9A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8CB2-363A-F8AA-FA35-C4B769B6E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B4223A-13A4-262D-D64E-0A0E8640E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62AC05-E470-9B89-C521-BB99129C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7CF4F-F527-3F61-F9FC-28F2378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9B5ED-833A-BC24-972D-7F9BBBBC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41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C0D6-F1EC-F393-76CD-5ED9B96B1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EE5C20-10A0-E0D4-924D-1DDDB3ABB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AC828-D0C4-5521-D676-E3645ACB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8D803-D6EA-18CF-E8CC-47856ECC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8A7F1-16C8-5858-78F6-0EB78E071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C5B3E-D87C-E42B-E246-D322F29C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6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799F553-C454-3BDC-890D-5C3A36DF72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842986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799F553-C454-3BDC-890D-5C3A36DF7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2E771B-8F83-0F3B-5192-FC02CF70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4C45-161B-1DC7-58F3-B1E6D4C33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E277F-A942-530E-9083-B60EC7AD2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D4E15-8AB8-4FDD-9C51-84F182CC846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73020-1A1D-3563-D2E1-1DB75C9C5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3332C-A881-9168-ACFC-18C813935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E398-E26A-41A3-9AD7-435697E18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472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468D78F-83CE-4578-2581-98DB6D58CB2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439024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79" imgH="478" progId="TCLayout.ActiveDocument.1">
                  <p:embed/>
                </p:oleObj>
              </mc:Choice>
              <mc:Fallback>
                <p:oleObj name="think-cell Slide" r:id="rId14" imgW="479" imgH="478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468D78F-83CE-4578-2581-98DB6D58CB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1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.jpe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3.jpeg"/><Relationship Id="rId4" Type="http://schemas.openxmlformats.org/officeDocument/2006/relationships/image" Target="../media/image1.emf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5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7.jpe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8.jpe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9.jpe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2ACD87D-EF5B-D61C-9F83-92C635B9DB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06425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2ACD87D-EF5B-D61C-9F83-92C635B9DB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5D7495-F907-0BEE-D0DF-8B8F3FE99E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9310DA-1C52-81FF-100D-F27C254A57D0}"/>
              </a:ext>
            </a:extLst>
          </p:cNvPr>
          <p:cNvSpPr txBox="1"/>
          <p:nvPr/>
        </p:nvSpPr>
        <p:spPr>
          <a:xfrm>
            <a:off x="146649" y="4665960"/>
            <a:ext cx="478766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28600" algn="l"/>
            <a:r>
              <a:rPr lang="en-IN" sz="1800" b="1" cap="all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Submitted BY: -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228600" algn="l"/>
            <a:r>
              <a:rPr lang="en-US" sz="1800" b="1" cap="all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(group-1)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/>
                <a:ea typeface="MS Mincho"/>
                <a:cs typeface="Arial"/>
              </a:rPr>
              <a:t>Amal </a:t>
            </a:r>
            <a:r>
              <a:rPr lang="en-US">
                <a:latin typeface="Calibri"/>
                <a:ea typeface="MS Mincho"/>
                <a:cs typeface="Arial"/>
              </a:rPr>
              <a:t>Bakhsh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en-US" sz="1800" cap="all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b</a:t>
            </a:r>
            <a:r>
              <a:rPr lang="en-US" sz="180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ing</a:t>
            </a: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 Wei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Daksh Parikh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Nikhita Agarwal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342900" lvl="0" indent="-342900" algn="l"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Poorna </a:t>
            </a:r>
            <a:r>
              <a:rPr lang="en-US" sz="1800" err="1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Kothapally</a:t>
            </a:r>
            <a:endParaRPr lang="en-IN" sz="1800" err="1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33D8B-EF2C-7002-76C7-AA1954B0E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2812"/>
            <a:ext cx="9144000" cy="1732980"/>
          </a:xfrm>
        </p:spPr>
        <p:txBody>
          <a:bodyPr vert="horz">
            <a:normAutofit/>
          </a:bodyPr>
          <a:lstStyle/>
          <a:p>
            <a:r>
              <a:rPr lang="en-IN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Dust-Away Rentals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E9C0C-CEA1-5AE5-D09D-50AC8635E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311" y="2981577"/>
            <a:ext cx="9144000" cy="724619"/>
          </a:xfrm>
        </p:spPr>
        <p:txBody>
          <a:bodyPr>
            <a:normAutofit fontScale="25000" lnSpcReduction="20000"/>
          </a:bodyPr>
          <a:lstStyle/>
          <a:p>
            <a:pPr algn="r"/>
            <a:r>
              <a:rPr lang="en-IN" sz="8000" b="1"/>
              <a:t>Affordable. Reliable. Spotless</a:t>
            </a:r>
            <a:r>
              <a:rPr lang="en-IN"/>
              <a:t>.</a:t>
            </a:r>
          </a:p>
          <a:p>
            <a:endParaRPr lang="en-IN"/>
          </a:p>
          <a:p>
            <a:pPr marL="457200" algn="r"/>
            <a:r>
              <a:rPr lang="en-US" sz="1800" b="1" cap="all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algn="r"/>
            <a:r>
              <a:rPr lang="en-US" sz="1800" b="1" cap="all">
                <a:effectLst/>
                <a:latin typeface="Calibri" panose="020F0502020204030204" pitchFamily="34" charset="0"/>
                <a:ea typeface="MS Mincho" panose="02020609040205080304" pitchFamily="49" charset="-128"/>
                <a:cs typeface="Arial" panose="020B0604020202020204" pitchFamily="34" charset="0"/>
              </a:rPr>
              <a:t> </a:t>
            </a:r>
            <a:endParaRPr lang="en-IN" sz="180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ADD78-C491-85A2-0766-5BF442312B62}"/>
              </a:ext>
            </a:extLst>
          </p:cNvPr>
          <p:cNvSpPr txBox="1"/>
          <p:nvPr/>
        </p:nvSpPr>
        <p:spPr>
          <a:xfrm>
            <a:off x="7824159" y="64522"/>
            <a:ext cx="428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MARKETING PLAN</a:t>
            </a:r>
          </a:p>
        </p:txBody>
      </p:sp>
    </p:spTree>
    <p:extLst>
      <p:ext uri="{BB962C8B-B14F-4D97-AF65-F5344CB8AC3E}">
        <p14:creationId xmlns:p14="http://schemas.microsoft.com/office/powerpoint/2010/main" val="3594091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FF2B926-25D9-BDA4-C517-BFD296264BD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06233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FF2B926-25D9-BDA4-C517-BFD296264B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E343C1C7-055F-12F5-0BB5-58220F72D4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3959" y="990"/>
            <a:ext cx="12124705" cy="6856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AD7BE-4AB8-9C18-4211-1A28CD01B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05" y="161112"/>
            <a:ext cx="10515600" cy="1325563"/>
          </a:xfrm>
        </p:spPr>
        <p:txBody>
          <a:bodyPr vert="horz">
            <a:normAutofit/>
          </a:bodyPr>
          <a:lstStyle/>
          <a:p>
            <a:r>
              <a:rPr lang="en-US" sz="4800" b="1">
                <a:cs typeface="Calibri Light"/>
              </a:rPr>
              <a:t>Sample Ads and Flyers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588708-F72F-8352-B719-97908F73E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53" y="2594403"/>
            <a:ext cx="2476163" cy="4114800"/>
          </a:xfrm>
          <a:prstGeom prst="rect">
            <a:avLst/>
          </a:prstGeom>
        </p:spPr>
      </p:pic>
      <p:pic>
        <p:nvPicPr>
          <p:cNvPr id="5" name="Picture 5" descr="A picture containing vacuum, appliance, transport&#10;&#10;Description automatically generated">
            <a:extLst>
              <a:ext uri="{FF2B5EF4-FFF2-40B4-BE49-F238E27FC236}">
                <a16:creationId xmlns:a16="http://schemas.microsoft.com/office/drawing/2014/main" id="{04E0ABF6-BE5D-56EB-C258-DFF49D5123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037" y="1305296"/>
            <a:ext cx="3020291" cy="3554680"/>
          </a:xfrm>
          <a:prstGeom prst="rect">
            <a:avLst/>
          </a:prstGeom>
        </p:spPr>
      </p:pic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EA3059-6263-DAE6-2E44-061040FE7A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242" y="1634482"/>
            <a:ext cx="3289946" cy="5074721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D4F78B-E96C-1258-027F-F46FB8D2DD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188" y="471056"/>
            <a:ext cx="3472872" cy="50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0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D928169-E7F9-402D-A55D-EEA081BAAF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08238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D928169-E7F9-402D-A55D-EEA081BAAF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1D1E7FD1-3406-098D-B547-FF43B7F701F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073E3B-A817-4206-1B72-26968DD1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63522"/>
          </a:xfrm>
        </p:spPr>
        <p:txBody>
          <a:bodyPr vert="horz">
            <a:normAutofit/>
          </a:bodyPr>
          <a:lstStyle/>
          <a:p>
            <a:pPr algn="ctr"/>
            <a:r>
              <a:rPr lang="en-IN" sz="8800" b="1"/>
              <a:t>Thankyou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7CBF9-739C-5060-37CE-513FA41EA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069" y="3778580"/>
            <a:ext cx="10515600" cy="474243"/>
          </a:xfrm>
        </p:spPr>
        <p:txBody>
          <a:bodyPr/>
          <a:lstStyle/>
          <a:p>
            <a:pPr algn="ctr"/>
            <a:r>
              <a:rPr lang="en-IN" b="1">
                <a:solidFill>
                  <a:schemeClr val="tx1"/>
                </a:solidFill>
              </a:rPr>
              <a:t>Questions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3729287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37020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Picture 4" descr="A living room with white furniture&#10;&#10;Description automatically generated with low confidence">
            <a:extLst>
              <a:ext uri="{FF2B5EF4-FFF2-40B4-BE49-F238E27FC236}">
                <a16:creationId xmlns:a16="http://schemas.microsoft.com/office/drawing/2014/main" id="{22720FD5-04D9-0EF8-266B-47A5DD9E3A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37AF47-F87F-0068-C2CE-9B7AD5F6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34" y="1456386"/>
            <a:ext cx="6320319" cy="4461879"/>
          </a:xfrm>
        </p:spPr>
        <p:txBody>
          <a:bodyPr>
            <a:noAutofit/>
          </a:bodyPr>
          <a:lstStyle/>
          <a:p>
            <a:pPr algn="just"/>
            <a:r>
              <a:rPr lang="en-US" sz="20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Our positioning statement is “</a:t>
            </a:r>
            <a:r>
              <a:rPr lang="en-US" sz="2000" b="1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Affordable. Reliable. Spotless</a:t>
            </a:r>
            <a:r>
              <a:rPr lang="en-US" sz="20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”</a:t>
            </a:r>
          </a:p>
          <a:p>
            <a:pPr algn="just"/>
            <a:r>
              <a:rPr lang="en-US" sz="20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Direct reflection of how our services satisfy a specific consumer</a:t>
            </a:r>
            <a:endParaRPr lang="en-US" sz="2000">
              <a:latin typeface="Calibri" panose="020F0502020204030204" pitchFamily="34" charset="0"/>
              <a:ea typeface="MS Gothic" panose="020B0609070205080204" pitchFamily="49" charset="-128"/>
            </a:endParaRPr>
          </a:p>
          <a:p>
            <a:pPr algn="just"/>
            <a:r>
              <a:rPr lang="en-US" sz="2000">
                <a:latin typeface="Calibri" panose="020F0502020204030204" pitchFamily="34" charset="0"/>
                <a:ea typeface="MS Gothic" panose="020B0609070205080204" pitchFamily="49" charset="-128"/>
              </a:rPr>
              <a:t>E</a:t>
            </a:r>
            <a:r>
              <a:rPr lang="en-US" sz="20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conomical alternative to purchasing cleaning equipment</a:t>
            </a:r>
          </a:p>
          <a:p>
            <a:pPr algn="just"/>
            <a:r>
              <a:rPr lang="en-US" sz="2000">
                <a:latin typeface="Calibri" panose="020F0502020204030204" pitchFamily="34" charset="0"/>
                <a:ea typeface="MS Gothic" panose="020B0609070205080204" pitchFamily="49" charset="-128"/>
              </a:rPr>
              <a:t>R</a:t>
            </a:r>
            <a:r>
              <a:rPr lang="en-US" sz="20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educe the time and energy looking for inexpensive and fail-safe equipment</a:t>
            </a:r>
          </a:p>
          <a:p>
            <a:pPr algn="just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Believe that the equipment shouldn’t just work like new, it should feel like new</a:t>
            </a:r>
            <a:endParaRPr lang="en-US" sz="2000">
              <a:latin typeface="Calibri" panose="020F0502020204030204" pitchFamily="34" charset="0"/>
              <a:ea typeface="MS Gothic" panose="020B0609070205080204" pitchFamily="49" charset="-128"/>
            </a:endParaRPr>
          </a:p>
          <a:p>
            <a:pPr algn="just"/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xceptional after-sales service</a:t>
            </a:r>
            <a:endParaRPr lang="en-IN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CC826-44D5-21E3-B861-742FA9E8069D}"/>
              </a:ext>
            </a:extLst>
          </p:cNvPr>
          <p:cNvSpPr txBox="1"/>
          <p:nvPr/>
        </p:nvSpPr>
        <p:spPr>
          <a:xfrm>
            <a:off x="750497" y="534838"/>
            <a:ext cx="55036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/>
              <a:t>Positioning Statement</a:t>
            </a:r>
          </a:p>
        </p:txBody>
      </p:sp>
    </p:spTree>
    <p:extLst>
      <p:ext uri="{BB962C8B-B14F-4D97-AF65-F5344CB8AC3E}">
        <p14:creationId xmlns:p14="http://schemas.microsoft.com/office/powerpoint/2010/main" val="339277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4143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37D28-BC23-7BFF-E982-836AFE3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059141"/>
          </a:xfrm>
        </p:spPr>
        <p:txBody>
          <a:bodyPr vert="horz">
            <a:normAutofit/>
          </a:bodyPr>
          <a:lstStyle/>
          <a:p>
            <a:r>
              <a:rPr lang="en-IN" sz="4000" b="1"/>
              <a:t>Target Market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3B20-8E23-9122-F115-36828B22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828800"/>
            <a:ext cx="6620505" cy="40659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Aim to provide house cleaning equipment rental services to college students across the Richardson</a:t>
            </a:r>
          </a:p>
          <a:p>
            <a:pPr algn="just"/>
            <a:r>
              <a:rPr lang="en-US" sz="1800">
                <a:latin typeface="Calibri"/>
                <a:ea typeface="Calibri" panose="020F0502020204030204" pitchFamily="34" charset="0"/>
                <a:cs typeface="Arial"/>
              </a:rPr>
              <a:t>T</a:t>
            </a:r>
            <a:r>
              <a:rPr lang="en-IN" sz="1800">
                <a:effectLst/>
                <a:latin typeface="Calibri"/>
                <a:ea typeface="MS Gothic"/>
                <a:cs typeface="Calibri"/>
              </a:rPr>
              <a:t>he 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four target universities -University of Texas, Dallas, West Coast University,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Richland College</a:t>
            </a:r>
            <a:r>
              <a:rPr lang="en-US" sz="1800">
                <a:effectLst/>
                <a:latin typeface="Calibri"/>
                <a:ea typeface="Calibri" panose="020F0502020204030204" pitchFamily="34" charset="0"/>
                <a:cs typeface="Calibri"/>
              </a:rPr>
              <a:t> and </a:t>
            </a:r>
            <a:r>
              <a:rPr lang="en-US" sz="1800">
                <a:latin typeface="Calibri"/>
                <a:ea typeface="Calibri" panose="020F0502020204030204" pitchFamily="34" charset="0"/>
                <a:cs typeface="Calibri"/>
              </a:rPr>
              <a:t>University of Phoenix Dallas Campus</a:t>
            </a:r>
            <a:endParaRPr lang="en-US" sz="1800">
              <a:effectLst/>
              <a:latin typeface="Calibri"/>
              <a:ea typeface="Calibri" panose="020F0502020204030204" pitchFamily="34" charset="0"/>
              <a:cs typeface="Calibri"/>
            </a:endParaRPr>
          </a:p>
          <a:p>
            <a:pPr algn="just"/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Primary reason for choosing college students is- </a:t>
            </a:r>
            <a:r>
              <a:rPr lang="en-US" sz="18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students tend to shift often from one place to another, inconvenient to move the equipment</a:t>
            </a:r>
          </a:p>
          <a:p>
            <a:pPr algn="just"/>
            <a:r>
              <a:rPr lang="en-US" sz="1800">
                <a:latin typeface="Calibri" panose="020F0502020204030204" pitchFamily="34" charset="0"/>
                <a:ea typeface="MS Gothic" panose="020B0609070205080204" pitchFamily="49" charset="-128"/>
              </a:rPr>
              <a:t>L</a:t>
            </a:r>
            <a:r>
              <a:rPr lang="en-US" sz="18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ive in shared accommodations not have the space to store equipment</a:t>
            </a:r>
            <a:endParaRPr lang="en-US" sz="1800">
              <a:latin typeface="Calibri" panose="020F0502020204030204" pitchFamily="34" charset="0"/>
              <a:ea typeface="MS Gothic" panose="020B0609070205080204" pitchFamily="49" charset="-128"/>
            </a:endParaRPr>
          </a:p>
          <a:p>
            <a:pPr algn="just"/>
            <a:r>
              <a:rPr lang="en-IN" sz="1800">
                <a:latin typeface="Calibri" panose="020F0502020204030204" pitchFamily="34" charset="0"/>
                <a:ea typeface="MS Gothic" panose="020B0609070205080204" pitchFamily="49" charset="-128"/>
              </a:rPr>
              <a:t>P</a:t>
            </a:r>
            <a:r>
              <a:rPr lang="en-IN" sz="18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urchasing power of students is low compared to that of working professionals or families</a:t>
            </a:r>
            <a:endParaRPr lang="en-US" sz="1800">
              <a:effectLst/>
              <a:latin typeface="Calibri" panose="020F0502020204030204" pitchFamily="34" charset="0"/>
              <a:ea typeface="MS Gothic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398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7207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571BB-56C5-7711-4B06-FB473D171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37D28-BC23-7BFF-E982-836AFE3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4"/>
            <a:ext cx="6619811" cy="841420"/>
          </a:xfrm>
        </p:spPr>
        <p:txBody>
          <a:bodyPr vert="horz">
            <a:normAutofit/>
          </a:bodyPr>
          <a:lstStyle/>
          <a:p>
            <a:r>
              <a:rPr lang="en-IN" sz="4000" b="1"/>
              <a:t>Product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3B20-8E23-9122-F115-36828B22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17" y="1800772"/>
            <a:ext cx="6620505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 </a:t>
            </a:r>
            <a:r>
              <a:rPr lang="en-US" sz="20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“Dust-Away Rentals” students 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have an opportunity to rent a diverse range of equipment 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Broom And Dustpan, 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Duster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Microfiber Spin Mop And Buck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Carpet Cleaner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Vacuum Cleaner</a:t>
            </a:r>
          </a:p>
          <a:p>
            <a:pPr lvl="1"/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Heavy-</a:t>
            </a:r>
            <a:r>
              <a:rPr lang="en-US" sz="20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duty Cleaning Solutions</a:t>
            </a:r>
          </a:p>
          <a:p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Competitive Pricing</a:t>
            </a:r>
          </a:p>
          <a:p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Reliable Equipment</a:t>
            </a:r>
          </a:p>
          <a:p>
            <a:r>
              <a:rPr lang="en-US" sz="2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Clean home is the need of the hour</a:t>
            </a:r>
          </a:p>
          <a:p>
            <a:pPr lvl="1"/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08806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11786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571BB-56C5-7711-4B06-FB473D171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0"/>
            <a:ext cx="12192000" cy="6857999"/>
          </a:xfrm>
          <a:prstGeom prst="rect">
            <a:avLst/>
          </a:prstGeom>
        </p:spPr>
      </p:pic>
      <p:pic>
        <p:nvPicPr>
          <p:cNvPr id="5" name="Picture 4" descr="A picture containing table, indoor, decorated&#10;&#10;Description automatically generated">
            <a:extLst>
              <a:ext uri="{FF2B5EF4-FFF2-40B4-BE49-F238E27FC236}">
                <a16:creationId xmlns:a16="http://schemas.microsoft.com/office/drawing/2014/main" id="{DE7B0849-26CC-7457-1F92-2C13793AF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37D28-BC23-7BFF-E982-836AFE3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500" y="407916"/>
            <a:ext cx="6619811" cy="774469"/>
          </a:xfrm>
        </p:spPr>
        <p:txBody>
          <a:bodyPr vert="horz">
            <a:normAutofit/>
          </a:bodyPr>
          <a:lstStyle/>
          <a:p>
            <a:r>
              <a:rPr lang="en-IN" sz="4000" b="1"/>
              <a:t>Price</a:t>
            </a:r>
            <a:endParaRPr lang="en-US" sz="4000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6C65F0-9FA7-CA77-4D25-E00089420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34711"/>
              </p:ext>
            </p:extLst>
          </p:nvPr>
        </p:nvGraphicFramePr>
        <p:xfrm>
          <a:off x="846644" y="1182386"/>
          <a:ext cx="5857337" cy="295731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371308">
                  <a:extLst>
                    <a:ext uri="{9D8B030D-6E8A-4147-A177-3AD203B41FA5}">
                      <a16:colId xmlns:a16="http://schemas.microsoft.com/office/drawing/2014/main" val="4567883"/>
                    </a:ext>
                  </a:extLst>
                </a:gridCol>
                <a:gridCol w="778275">
                  <a:extLst>
                    <a:ext uri="{9D8B030D-6E8A-4147-A177-3AD203B41FA5}">
                      <a16:colId xmlns:a16="http://schemas.microsoft.com/office/drawing/2014/main" val="725669435"/>
                    </a:ext>
                  </a:extLst>
                </a:gridCol>
                <a:gridCol w="826918">
                  <a:extLst>
                    <a:ext uri="{9D8B030D-6E8A-4147-A177-3AD203B41FA5}">
                      <a16:colId xmlns:a16="http://schemas.microsoft.com/office/drawing/2014/main" val="1342182888"/>
                    </a:ext>
                  </a:extLst>
                </a:gridCol>
                <a:gridCol w="940418">
                  <a:extLst>
                    <a:ext uri="{9D8B030D-6E8A-4147-A177-3AD203B41FA5}">
                      <a16:colId xmlns:a16="http://schemas.microsoft.com/office/drawing/2014/main" val="428939334"/>
                    </a:ext>
                  </a:extLst>
                </a:gridCol>
                <a:gridCol w="940418">
                  <a:extLst>
                    <a:ext uri="{9D8B030D-6E8A-4147-A177-3AD203B41FA5}">
                      <a16:colId xmlns:a16="http://schemas.microsoft.com/office/drawing/2014/main" val="3074761272"/>
                    </a:ext>
                  </a:extLst>
                </a:gridCol>
              </a:tblGrid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Product 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Price 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Units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cost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Weekly Rents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9410252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Broom and dustpan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$19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$665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$10.08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4985180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Duster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$280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$6.72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3205184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Microfiber Spin Mop and Bucket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$700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$20.16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142892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Carpet Cleaner 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$85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$595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$39.2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3567711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Vacuum Cleaner 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$50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$1400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$28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27025622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Heavy Duty cleaning solution 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$30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$420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$7</a:t>
                      </a:r>
                      <a:endParaRPr lang="en-IN" sz="14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38203085"/>
                  </a:ext>
                </a:extLst>
              </a:tr>
              <a:tr h="36015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$212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154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$4,060 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$111.16</a:t>
                      </a:r>
                      <a:endParaRPr lang="en-IN" sz="1400" b="1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585063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C9EFBAE-6C51-8717-5F5C-A06732125C0C}"/>
              </a:ext>
            </a:extLst>
          </p:cNvPr>
          <p:cNvSpPr txBox="1"/>
          <p:nvPr/>
        </p:nvSpPr>
        <p:spPr>
          <a:xfrm>
            <a:off x="846643" y="4393980"/>
            <a:ext cx="5857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Decided to pay for a minimum viable inventory, during the initial days of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Intend to purchase more equipment that is high in demand and profitable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It is both cost-effective and convenient to buy more equipment later than to get rid of excess unwanted equipment</a:t>
            </a:r>
            <a:endParaRPr lang="en-IN" sz="1600"/>
          </a:p>
        </p:txBody>
      </p:sp>
    </p:spTree>
    <p:extLst>
      <p:ext uri="{BB962C8B-B14F-4D97-AF65-F5344CB8AC3E}">
        <p14:creationId xmlns:p14="http://schemas.microsoft.com/office/powerpoint/2010/main" val="981043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52884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2" name="Picture 11" descr="A living room with a couch and coffee table&#10;&#10;Description automatically generated with medium confidence">
            <a:extLst>
              <a:ext uri="{FF2B5EF4-FFF2-40B4-BE49-F238E27FC236}">
                <a16:creationId xmlns:a16="http://schemas.microsoft.com/office/drawing/2014/main" id="{956BCB3B-1F1B-2C2B-E4E0-D2C449E56D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37AF47-F87F-0068-C2CE-9B7AD5F6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34" y="340427"/>
            <a:ext cx="6313098" cy="55778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4000" b="1"/>
              <a:t>Promotion</a:t>
            </a:r>
            <a:endParaRPr lang="en-US" sz="2000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1600">
                <a:latin typeface="Calibri" panose="020F0502020204030204" pitchFamily="34" charset="0"/>
                <a:ea typeface="Times New Roman" panose="02020603050405020304" pitchFamily="18" charset="0"/>
              </a:rPr>
              <a:t>Push Marketing</a:t>
            </a:r>
            <a:endParaRPr lang="en-US" sz="16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/>
            <a:r>
              <a:rPr lang="en-US" sz="1600">
                <a:latin typeface="Calibri" panose="020F0502020204030204" pitchFamily="34" charset="0"/>
                <a:ea typeface="Times New Roman" panose="02020603050405020304" pitchFamily="18" charset="0"/>
              </a:rPr>
              <a:t>E</a:t>
            </a:r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mail marketing</a:t>
            </a:r>
          </a:p>
          <a:p>
            <a:pPr lvl="2" algn="just"/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newsletters and promotional emails </a:t>
            </a:r>
            <a:endParaRPr 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algn="just"/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attractive offers</a:t>
            </a:r>
          </a:p>
          <a:p>
            <a:pPr lvl="1" algn="just"/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Flyers on the bulletin boards</a:t>
            </a:r>
            <a:endParaRPr lang="en-IN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n-US" sz="16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rinting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does not need a huge budget </a:t>
            </a:r>
            <a:endParaRPr lang="en-IN" sz="16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xcellent quality flyers can be produced instantly</a:t>
            </a:r>
            <a:endParaRPr lang="en-IN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V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isibility of flyers can make our customers feel more associated with the business </a:t>
            </a:r>
          </a:p>
          <a:p>
            <a:pPr lvl="1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Future Strategy</a:t>
            </a:r>
          </a:p>
          <a:p>
            <a:pPr lvl="2" algn="just"/>
            <a:r>
              <a:rPr lang="en-US" sz="16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Plan to open brick-and-mortar stores across four strategic locations in the Richardson area</a:t>
            </a:r>
          </a:p>
          <a:p>
            <a:pPr lvl="2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Enable Direct Sales to customers</a:t>
            </a:r>
            <a:endParaRPr lang="en-US" sz="16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Benefits of Push Marketing</a:t>
            </a:r>
          </a:p>
          <a:p>
            <a:pPr lvl="1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aintain customer brand loyalty</a:t>
            </a:r>
          </a:p>
          <a:p>
            <a:pPr lvl="1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wareness of our new services</a:t>
            </a:r>
            <a:endParaRPr lang="en-US" sz="160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Edify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the value of our brand </a:t>
            </a:r>
          </a:p>
          <a:p>
            <a:pPr lvl="1" algn="just"/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</a:t>
            </a:r>
            <a:r>
              <a:rPr lang="en-US" sz="16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eep the audience engaged</a:t>
            </a:r>
            <a:endParaRPr lang="en-IN" sz="16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2" algn="just"/>
            <a:endParaRPr lang="en-US" sz="16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274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124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 descr="A picture containing floor, indoor, wall, living&#10;&#10;Description automatically generated">
            <a:extLst>
              <a:ext uri="{FF2B5EF4-FFF2-40B4-BE49-F238E27FC236}">
                <a16:creationId xmlns:a16="http://schemas.microsoft.com/office/drawing/2014/main" id="{FA2F80CB-751E-3A42-1D89-754BA483A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37AF47-F87F-0068-C2CE-9B7AD5F6D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934" y="340427"/>
            <a:ext cx="6313098" cy="55778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N" sz="4000" b="1"/>
              <a:t>Promotion</a:t>
            </a:r>
            <a:endParaRPr lang="en-US" sz="2000" b="1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IN" sz="2000"/>
              <a:t>Pull Marketing</a:t>
            </a:r>
          </a:p>
          <a:p>
            <a:pPr lvl="1"/>
            <a:r>
              <a:rPr lang="en-US" sz="200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</a:t>
            </a:r>
            <a:r>
              <a:rPr lang="en-US" sz="20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wn website</a:t>
            </a:r>
          </a:p>
          <a:p>
            <a:pPr lvl="2"/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uge repository of information</a:t>
            </a:r>
            <a:endParaRPr lang="en-US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2"/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SEO Tools will facilitate our website to rank higher</a:t>
            </a:r>
          </a:p>
          <a:p>
            <a:pPr lvl="2"/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Boosts the brand image in the eye of the customers </a:t>
            </a:r>
            <a:endParaRPr lang="en-US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z="2000"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en-US" sz="20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ocial media marketing </a:t>
            </a:r>
            <a:endParaRPr lang="en-IN" sz="20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</a:rPr>
              <a:t>D</a:t>
            </a:r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ifferent social media platforms such as Facebook, Instagram and TikTok</a:t>
            </a:r>
            <a:endParaRPr lang="en-IN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</a:rPr>
              <a:t>R</a:t>
            </a:r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elevant hashtags for consumers to find our content</a:t>
            </a:r>
            <a:endParaRPr lang="en-IN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More visibility and boosts traffic</a:t>
            </a:r>
            <a:endParaRPr lang="en-IN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 the success rate of online campaigns</a:t>
            </a:r>
            <a:endParaRPr lang="en-IN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>
                <a:latin typeface="Calibri" panose="020F0502020204030204" pitchFamily="34" charset="0"/>
                <a:ea typeface="Times New Roman" panose="02020603050405020304" pitchFamily="18" charset="0"/>
              </a:rPr>
              <a:t>U</a:t>
            </a:r>
            <a:r>
              <a:rPr lang="en-US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nlimited marketing potential</a:t>
            </a:r>
            <a:endParaRPr lang="en-IN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endParaRPr lang="en-IN"/>
          </a:p>
          <a:p>
            <a:pPr lvl="2" algn="just"/>
            <a:endParaRPr lang="en-US" sz="160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12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61895A1-3E23-565B-7FD1-6FF683CFF1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38056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61895A1-3E23-565B-7FD1-6FF683CFF1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A picture containing wall, indoor, floor, room&#10;&#10;Description automatically generated">
            <a:extLst>
              <a:ext uri="{FF2B5EF4-FFF2-40B4-BE49-F238E27FC236}">
                <a16:creationId xmlns:a16="http://schemas.microsoft.com/office/drawing/2014/main" id="{FB31C480-A6BC-3311-7F01-E4C7859F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" name="Picture 3" descr="A picture containing text, building, area, furniture&#10;&#10;Description automatically generated">
            <a:extLst>
              <a:ext uri="{FF2B5EF4-FFF2-40B4-BE49-F238E27FC236}">
                <a16:creationId xmlns:a16="http://schemas.microsoft.com/office/drawing/2014/main" id="{829E79F3-177E-3C61-EB0A-8347839D8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37D28-BC23-7BFF-E982-836AFE32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913" y="321176"/>
            <a:ext cx="6619811" cy="981413"/>
          </a:xfrm>
        </p:spPr>
        <p:txBody>
          <a:bodyPr vert="horz">
            <a:normAutofit/>
          </a:bodyPr>
          <a:lstStyle/>
          <a:p>
            <a:r>
              <a:rPr lang="en-IN" sz="4000" b="1"/>
              <a:t>Place/ Distribution</a:t>
            </a:r>
            <a:endParaRPr lang="en-US" sz="40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FF04B1-4BCF-D208-9FDD-EE08DDF3C046}"/>
              </a:ext>
            </a:extLst>
          </p:cNvPr>
          <p:cNvSpPr txBox="1"/>
          <p:nvPr/>
        </p:nvSpPr>
        <p:spPr>
          <a:xfrm>
            <a:off x="732345" y="1150447"/>
            <a:ext cx="615494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Direct sales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Service will be provided through an online booking platform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Plan to open four stores close to the 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four target Universities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Will make it convenient for customers to have direct access to our services</a:t>
            </a:r>
            <a:endParaRPr lang="en-US" sz="140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control our expenses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>
                <a:effectLst/>
                <a:latin typeface="Calibri" panose="020F0502020204030204" pitchFamily="34" charset="0"/>
                <a:ea typeface="MS Gothic" panose="020B0609070205080204" pitchFamily="49" charset="-128"/>
              </a:rPr>
              <a:t>stronger customer relationships with our target audience</a:t>
            </a:r>
            <a:endParaRPr lang="en-US" sz="14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In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direct sales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</a:rPr>
              <a:t>P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artnerships with the leasing office of popular student accommodations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>
                <a:latin typeface="Calibri" panose="020F0502020204030204" pitchFamily="34" charset="0"/>
                <a:ea typeface="Calibri" panose="020F0502020204030204" pitchFamily="34" charset="0"/>
              </a:rPr>
              <a:t>K</a:t>
            </a: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eep certain equipment in these offices, consumers can directly walk in and book a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Work on the Referral model with these housing apartments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Referrals coming from trusted sources will create a positive impact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Established logistics of channel partners give us time to focus on improving services</a:t>
            </a:r>
            <a:endParaRPr lang="en-IN" sz="1400"/>
          </a:p>
        </p:txBody>
      </p:sp>
    </p:spTree>
    <p:extLst>
      <p:ext uri="{BB962C8B-B14F-4D97-AF65-F5344CB8AC3E}">
        <p14:creationId xmlns:p14="http://schemas.microsoft.com/office/powerpoint/2010/main" val="214000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F0F1DF6-0F93-9FE1-29AA-98B131BE77D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9871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9" imgH="478" progId="TCLayout.ActiveDocument.1">
                  <p:embed/>
                </p:oleObj>
              </mc:Choice>
              <mc:Fallback>
                <p:oleObj name="think-cell Slide" r:id="rId3" imgW="479" imgH="47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F0F1DF6-0F93-9FE1-29AA-98B131BE77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 descr="A kitchen with white cabinets&#10;&#10;Description automatically generated">
            <a:extLst>
              <a:ext uri="{FF2B5EF4-FFF2-40B4-BE49-F238E27FC236}">
                <a16:creationId xmlns:a16="http://schemas.microsoft.com/office/drawing/2014/main" id="{178EE7C9-650D-59C9-794A-2413227FEB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D4596-CCBC-D941-B5B1-73943780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28" y="314623"/>
            <a:ext cx="10397706" cy="1031008"/>
          </a:xfrm>
        </p:spPr>
        <p:txBody>
          <a:bodyPr vert="horz">
            <a:normAutofit/>
          </a:bodyPr>
          <a:lstStyle/>
          <a:p>
            <a:r>
              <a:rPr lang="en-IN" sz="4800" b="1"/>
              <a:t>SWOT Analysis</a:t>
            </a:r>
          </a:p>
        </p:txBody>
      </p:sp>
      <p:graphicFrame>
        <p:nvGraphicFramePr>
          <p:cNvPr id="9" name="Google Shape;117;p19">
            <a:extLst>
              <a:ext uri="{FF2B5EF4-FFF2-40B4-BE49-F238E27FC236}">
                <a16:creationId xmlns:a16="http://schemas.microsoft.com/office/drawing/2014/main" id="{93B6F861-7EAE-5338-41FB-C1FB1EFD4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056670"/>
              </p:ext>
            </p:extLst>
          </p:nvPr>
        </p:nvGraphicFramePr>
        <p:xfrm>
          <a:off x="1618890" y="1466490"/>
          <a:ext cx="9333782" cy="513046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666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001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tx1"/>
                          </a:solidFill>
                          <a:latin typeface="+mn-lt"/>
                        </a:rPr>
                        <a:t>STRENGTHS</a:t>
                      </a: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Easier and more cost-effective</a:t>
                      </a:r>
                    </a:p>
                    <a:p>
                      <a:pPr marL="457200" lvl="0" indent="-3175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 issues with storing or maintaining tools</a:t>
                      </a:r>
                      <a:endParaRPr lang="en-US"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Located in Texas, one of the fast-growing state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Diverse range of products</a:t>
                      </a:r>
                    </a:p>
                    <a:p>
                      <a:pPr marL="457200" lvl="0" indent="-3175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Less preliminary fees</a:t>
                      </a:r>
                    </a:p>
                    <a:p>
                      <a:pPr marL="457200" lvl="0" indent="-3175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Less personnel and management cost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tx1"/>
                          </a:solidFill>
                          <a:latin typeface="+mn-lt"/>
                        </a:rPr>
                        <a:t>WEAKNESSES</a:t>
                      </a: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Difficult to increase brand awareness</a:t>
                      </a:r>
                    </a:p>
                    <a:p>
                      <a:pPr marL="457200" lvl="0" indent="-3175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 cost to educate customers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Product lines may be limited 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C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87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tx1"/>
                          </a:solidFill>
                          <a:latin typeface="+mn-lt"/>
                        </a:rPr>
                        <a:t>OPPORTUNITIES</a:t>
                      </a: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Trend for Renting on a rise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Rental service market has been developing rapidly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Social Media Oriented Business Model</a:t>
                      </a: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Audience advantage- influx of new I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nternational students every semester</a:t>
                      </a:r>
                      <a:endParaRPr sz="1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tx1"/>
                          </a:solidFill>
                          <a:latin typeface="+mn-lt"/>
                        </a:rPr>
                        <a:t>THREATS</a:t>
                      </a: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Economic crisis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Controversies with Safety Measures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Government laws</a:t>
                      </a:r>
                      <a:endParaRPr sz="1800" b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9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09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1_office theme</vt:lpstr>
      <vt:lpstr>Dust-Away Rentals</vt:lpstr>
      <vt:lpstr>PowerPoint Presentation</vt:lpstr>
      <vt:lpstr>Target Market</vt:lpstr>
      <vt:lpstr>Product</vt:lpstr>
      <vt:lpstr>Price</vt:lpstr>
      <vt:lpstr>PowerPoint Presentation</vt:lpstr>
      <vt:lpstr>PowerPoint Presentation</vt:lpstr>
      <vt:lpstr>Place/ Distribution</vt:lpstr>
      <vt:lpstr>SWOT Analysis</vt:lpstr>
      <vt:lpstr>Sample Ads and Flyers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Dust-Away Rentals</dc:title>
  <dc:creator>nikhitaagarwal18@outlook.com</dc:creator>
  <cp:revision>2</cp:revision>
  <dcterms:created xsi:type="dcterms:W3CDTF">2022-12-01T04:03:25Z</dcterms:created>
  <dcterms:modified xsi:type="dcterms:W3CDTF">2025-05-05T20:25:32Z</dcterms:modified>
</cp:coreProperties>
</file>